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15"/>
  </p:notesMasterIdLst>
  <p:handoutMasterIdLst>
    <p:handoutMasterId r:id="rId16"/>
  </p:handoutMasterIdLst>
  <p:sldIdLst>
    <p:sldId id="256" r:id="rId2"/>
    <p:sldId id="437" r:id="rId3"/>
    <p:sldId id="438" r:id="rId4"/>
    <p:sldId id="489" r:id="rId5"/>
    <p:sldId id="490" r:id="rId6"/>
    <p:sldId id="491" r:id="rId7"/>
    <p:sldId id="486" r:id="rId8"/>
    <p:sldId id="487" r:id="rId9"/>
    <p:sldId id="440" r:id="rId10"/>
    <p:sldId id="441" r:id="rId11"/>
    <p:sldId id="442" r:id="rId12"/>
    <p:sldId id="488" r:id="rId13"/>
    <p:sldId id="485" r:id="rId14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06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FFFFCC"/>
    <a:srgbClr val="0000FF"/>
    <a:srgbClr val="D5FFD5"/>
    <a:srgbClr val="0000CC"/>
    <a:srgbClr val="777777"/>
    <a:srgbClr val="40458C"/>
    <a:srgbClr val="990000"/>
    <a:srgbClr val="00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22" autoAdjust="0"/>
    <p:restoredTop sz="87959" autoAdjust="0"/>
  </p:normalViewPr>
  <p:slideViewPr>
    <p:cSldViewPr snapToGrid="0">
      <p:cViewPr varScale="1">
        <p:scale>
          <a:sx n="78" d="100"/>
          <a:sy n="78" d="100"/>
        </p:scale>
        <p:origin x="90" y="576"/>
      </p:cViewPr>
      <p:guideLst>
        <p:guide orient="horz" pos="80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-1986" y="-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l" defTabSz="966788" eaLnBrk="1" hangingPunct="1">
              <a:defRPr sz="13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9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l" defTabSz="966788" eaLnBrk="1" hangingPunct="1">
              <a:defRPr sz="13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9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fld id="{A4329E92-0F68-4358-90B5-3C1579FA3C1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901388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23517736-5906-4005-A52F-A39D6E3F89D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4357735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3A7A4D76-D51B-4377-972E-C6433D788E14}" type="slidenum">
              <a:rPr lang="en-US" altLang="zh-CN" smtClean="0"/>
              <a:pPr/>
              <a:t>1</a:t>
            </a:fld>
            <a:endParaRPr lang="en-US" altLang="zh-CN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183209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3517736-5906-4005-A52F-A39D6E3F89D6}" type="slidenum">
              <a:rPr lang="en-US" altLang="zh-CN" smtClean="0"/>
              <a:pPr>
                <a:defRPr/>
              </a:pPr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04444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1763" y="6380163"/>
            <a:ext cx="14493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66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7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817563"/>
            <a:ext cx="7848600" cy="1697037"/>
          </a:xfrm>
        </p:spPr>
        <p:txBody>
          <a:bodyPr/>
          <a:lstStyle>
            <a:lvl1pPr>
              <a:defRPr sz="4000" b="1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pPr lvl="0"/>
            <a:r>
              <a:rPr lang="en-US" altLang="zh-CN" noProof="0" dirty="0"/>
              <a:t>Click to edit Master title style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452813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sz="2000"/>
            </a:lvl1pPr>
          </a:lstStyle>
          <a:p>
            <a:pPr lvl="0"/>
            <a:r>
              <a:rPr lang="en-US" altLang="zh-CN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00345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2514600" y="6388100"/>
            <a:ext cx="413861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Software Engineering (I) — The C Programming Language</a:t>
            </a:r>
            <a:endParaRPr kumimoji="0" lang="en-US" altLang="zh-CN" b="0">
              <a:solidFill>
                <a:schemeClr val="tx1"/>
              </a:solidFill>
              <a:latin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4469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67500" y="76200"/>
            <a:ext cx="2097088" cy="61436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4650" y="76200"/>
            <a:ext cx="6140450" cy="61436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2514600" y="6388100"/>
            <a:ext cx="413861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Software Engineering (I) — The C Programming Language</a:t>
            </a:r>
            <a:endParaRPr kumimoji="0" lang="en-US" altLang="zh-CN" b="0">
              <a:solidFill>
                <a:schemeClr val="tx1"/>
              </a:solidFill>
              <a:latin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94410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Times New Roman" pitchFamily="18" charset="0"/>
                <a:ea typeface="宋体" pitchFamily="2" charset="-122"/>
                <a:cs typeface="Times New Roman" pitchFamily="18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 b="1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defRPr>
            </a:lvl1pPr>
            <a:lvl2pPr>
              <a:defRPr sz="2800" b="1">
                <a:solidFill>
                  <a:srgbClr val="40458C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defRPr>
            </a:lvl2pPr>
            <a:lvl3pPr>
              <a:defRPr sz="20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3pPr>
            <a:lvl4pPr>
              <a:defRPr sz="1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4pPr>
            <a:lvl5pPr>
              <a:defRPr sz="1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2514600" y="6388100"/>
            <a:ext cx="413861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Software Engineering (I) — The C Programming Language</a:t>
            </a:r>
            <a:endParaRPr kumimoji="0" lang="en-US" altLang="zh-CN" b="0">
              <a:solidFill>
                <a:schemeClr val="tx1"/>
              </a:solidFill>
              <a:latin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456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2514600" y="6388100"/>
            <a:ext cx="413861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Software Engineering (I) — The C Programming Language</a:t>
            </a:r>
            <a:endParaRPr kumimoji="0" lang="en-US" altLang="zh-CN" b="0">
              <a:solidFill>
                <a:schemeClr val="tx1"/>
              </a:solidFill>
              <a:latin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9945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74650" y="1141413"/>
            <a:ext cx="4117975" cy="5078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5025" y="1141413"/>
            <a:ext cx="4119563" cy="5078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2514600" y="6388100"/>
            <a:ext cx="413861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Software Engineering (I) — The C Programming Language</a:t>
            </a:r>
            <a:endParaRPr kumimoji="0" lang="en-US" altLang="zh-CN" b="0">
              <a:solidFill>
                <a:schemeClr val="tx1"/>
              </a:solidFill>
              <a:latin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3870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2514600" y="6388100"/>
            <a:ext cx="413861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Software Engineering (I) — The C Programming Language</a:t>
            </a:r>
            <a:endParaRPr kumimoji="0" lang="en-US" altLang="zh-CN" b="0">
              <a:solidFill>
                <a:schemeClr val="tx1"/>
              </a:solidFill>
              <a:latin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9756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2514600" y="6388100"/>
            <a:ext cx="413861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Software Engineering (I) — The C Programming Language</a:t>
            </a:r>
            <a:endParaRPr kumimoji="0" lang="en-US" altLang="zh-CN" b="0">
              <a:solidFill>
                <a:schemeClr val="tx1"/>
              </a:solidFill>
              <a:latin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7625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2514600" y="6388100"/>
            <a:ext cx="413861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Software Engineering (I) — The C Programming Language</a:t>
            </a:r>
            <a:endParaRPr kumimoji="0" lang="en-US" altLang="zh-CN" b="0">
              <a:solidFill>
                <a:schemeClr val="tx1"/>
              </a:solidFill>
              <a:latin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8435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2514600" y="6388100"/>
            <a:ext cx="413861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Software Engineering (I) — The C Programming Language</a:t>
            </a:r>
            <a:endParaRPr kumimoji="0" lang="en-US" altLang="zh-CN" b="0">
              <a:solidFill>
                <a:schemeClr val="tx1"/>
              </a:solidFill>
              <a:latin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0869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2514600" y="6388100"/>
            <a:ext cx="413861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Software Engineering (I) — The C Programming Language</a:t>
            </a:r>
            <a:endParaRPr kumimoji="0" lang="en-US" altLang="zh-CN" b="0">
              <a:solidFill>
                <a:schemeClr val="tx1"/>
              </a:solidFill>
              <a:latin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132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2625" y="76200"/>
            <a:ext cx="7772400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74650" y="1141413"/>
            <a:ext cx="8389938" cy="5078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>
            <a:off x="454025" y="881063"/>
            <a:ext cx="8229600" cy="0"/>
          </a:xfrm>
          <a:prstGeom prst="line">
            <a:avLst/>
          </a:prstGeom>
          <a:noFill/>
          <a:ln w="57150" cmpd="thinThick">
            <a:solidFill>
              <a:srgbClr val="00008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586038" y="6388100"/>
            <a:ext cx="40243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5720" tIns="45720" rIns="45720" bIns="45720" numCol="1" anchor="ctr" anchorCtr="1" compatLnSpc="1">
            <a:prstTxWarp prst="textNoShape">
              <a:avLst/>
            </a:prstTxWarp>
          </a:bodyPr>
          <a:lstStyle>
            <a:lvl1pPr algn="ctr" eaLnBrk="1" hangingPunct="1">
              <a:defRPr kumimoji="1" sz="1200" b="1" i="1">
                <a:solidFill>
                  <a:schemeClr val="tx2"/>
                </a:solidFill>
                <a:latin typeface="Times New Roman" pitchFamily="18" charset="0"/>
                <a:ea typeface="宋体" pitchFamily="2" charset="-122"/>
                <a:cs typeface="Arial Unicode MS" pitchFamily="34" charset="-122"/>
              </a:defRPr>
            </a:lvl1pPr>
          </a:lstStyle>
          <a:p>
            <a:pPr>
              <a:defRPr/>
            </a:pPr>
            <a:r>
              <a:rPr lang="en-US" altLang="zh-CN"/>
              <a:t>Software Engineering (I) — The C Programming Language</a:t>
            </a:r>
            <a:endParaRPr kumimoji="0" lang="en-US" altLang="zh-CN" b="0">
              <a:solidFill>
                <a:schemeClr val="tx1"/>
              </a:solidFill>
              <a:latin typeface="Arial Unicode MS" pitchFamily="34" charset="-122"/>
            </a:endParaRPr>
          </a:p>
        </p:txBody>
      </p:sp>
      <p:sp>
        <p:nvSpPr>
          <p:cNvPr id="1031" name="Text Box 7"/>
          <p:cNvSpPr txBox="1">
            <a:spLocks noChangeArrowheads="1"/>
          </p:cNvSpPr>
          <p:nvPr/>
        </p:nvSpPr>
        <p:spPr bwMode="auto">
          <a:xfrm>
            <a:off x="8320088" y="6480175"/>
            <a:ext cx="430212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57150" cmpd="thinThick">
                <a:solidFill>
                  <a:srgbClr val="000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45720" rIns="45720"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fld id="{2817809A-9A50-4F66-8DC9-D401218B9C73}" type="slidenum">
              <a:rPr lang="en-US" altLang="zh-CN" sz="1200" smtClean="0">
                <a:latin typeface="Comic Sans MS" panose="030F0702030302020204" pitchFamily="66" charset="0"/>
                <a:ea typeface="宋体" panose="02010600030101010101" pitchFamily="2" charset="-122"/>
              </a:rPr>
              <a:pPr eaLnBrk="1" hangingPunct="1">
                <a:defRPr/>
              </a:pPr>
              <a:t>‹#›</a:t>
            </a:fld>
            <a:endParaRPr lang="en-US" altLang="zh-CN" sz="1200">
              <a:latin typeface="Comic Sans MS" panose="030F0702030302020204" pitchFamily="66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03" r:id="rId1"/>
    <p:sldLayoutId id="2147484604" r:id="rId2"/>
    <p:sldLayoutId id="2147484605" r:id="rId3"/>
    <p:sldLayoutId id="2147484606" r:id="rId4"/>
    <p:sldLayoutId id="2147484607" r:id="rId5"/>
    <p:sldLayoutId id="2147484608" r:id="rId6"/>
    <p:sldLayoutId id="2147484609" r:id="rId7"/>
    <p:sldLayoutId id="2147484610" r:id="rId8"/>
    <p:sldLayoutId id="2147484611" r:id="rId9"/>
    <p:sldLayoutId id="2147484612" r:id="rId10"/>
    <p:sldLayoutId id="2147484613" r:id="rId11"/>
  </p:sldLayoutIdLst>
  <p:hf sldNum="0"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 Unicode MS" pitchFamily="34" charset="-122"/>
          <a:ea typeface="Arial Unicode MS" pitchFamily="34" charset="-122"/>
          <a:cs typeface="Arial Unicode MS" pitchFamily="34" charset="-122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 Unicode MS" pitchFamily="34" charset="-122"/>
          <a:ea typeface="Arial Unicode MS" pitchFamily="34" charset="-122"/>
          <a:cs typeface="Arial Unicode MS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 Unicode MS" pitchFamily="34" charset="-122"/>
          <a:ea typeface="Arial Unicode MS" pitchFamily="34" charset="-122"/>
          <a:cs typeface="Arial Unicode MS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 Unicode MS" pitchFamily="34" charset="-122"/>
          <a:ea typeface="Arial Unicode MS" pitchFamily="34" charset="-122"/>
          <a:cs typeface="Arial Unicode MS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Arial Unicode MS" pitchFamily="34" charset="-122"/>
          <a:ea typeface="Arial Unicode MS" pitchFamily="34" charset="-122"/>
          <a:cs typeface="Arial Unicode MS" pitchFamily="34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Comic Sans MS" pitchFamily="66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Comic Sans MS" pitchFamily="66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Comic Sans MS" pitchFamily="66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99"/>
          </a:solidFill>
          <a:latin typeface="Comic Sans MS" pitchFamily="66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Arial Unicode MS" pitchFamily="34" charset="-122"/>
          <a:ea typeface="Arial Unicode MS" pitchFamily="34" charset="-122"/>
          <a:cs typeface="Arial Unicode MS" pitchFamily="34" charset="-122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00CC"/>
          </a:solidFill>
          <a:latin typeface="Arial Unicode MS" pitchFamily="34" charset="-122"/>
          <a:ea typeface="Arial Unicode MS" pitchFamily="34" charset="-122"/>
          <a:cs typeface="Arial Unicode MS" pitchFamily="34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Arial Unicode MS" pitchFamily="34" charset="-122"/>
          <a:ea typeface="Arial Unicode MS" pitchFamily="34" charset="-122"/>
          <a:cs typeface="Arial Unicode MS" pitchFamily="34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rgbClr val="006600"/>
          </a:solidFill>
          <a:latin typeface="Arial Unicode MS" pitchFamily="34" charset="-122"/>
          <a:ea typeface="Arial Unicode MS" pitchFamily="34" charset="-122"/>
          <a:cs typeface="Arial Unicode MS" pitchFamily="34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 Unicode MS" pitchFamily="34" charset="-122"/>
          <a:ea typeface="Arial Unicode MS" pitchFamily="34" charset="-122"/>
          <a:cs typeface="Arial Unicode MS" pitchFamily="34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817563"/>
            <a:ext cx="8001000" cy="2459037"/>
          </a:xfrm>
        </p:spPr>
        <p:txBody>
          <a:bodyPr/>
          <a:lstStyle/>
          <a:p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程序设计基础</a:t>
            </a:r>
            <a:b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br>
              <a:rPr lang="en-US" altLang="zh-CN" sz="2800" b="0" dirty="0"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大作业说明</a:t>
            </a:r>
            <a:endParaRPr lang="en-US" altLang="zh-CN" sz="4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4440238"/>
            <a:ext cx="7886700" cy="1641475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张文源</a:t>
            </a:r>
            <a:endParaRPr lang="en-US" altLang="zh-CN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华文行楷" panose="02010800040101010101" pitchFamily="2" charset="-122"/>
                <a:cs typeface="Times New Roman" panose="02020603050405020304" pitchFamily="18" charset="0"/>
              </a:rPr>
              <a:t>清华大学软件学院</a:t>
            </a:r>
            <a:endParaRPr lang="en-US" altLang="zh-CN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0000CC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Tel: 18801005068</a:t>
            </a:r>
          </a:p>
          <a:p>
            <a:r>
              <a:rPr lang="en-US" altLang="zh-CN" dirty="0">
                <a:solidFill>
                  <a:srgbClr val="0000CC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Email: zhangwen21@mails.tsinghua.edu.cn</a:t>
            </a:r>
            <a:endParaRPr lang="en-US" altLang="zh-CN" dirty="0">
              <a:latin typeface="Times New Roman" panose="02020603050405020304" pitchFamily="18" charset="0"/>
              <a:ea typeface="华文行楷" panose="0201080004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提交内容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4650" y="1141412"/>
            <a:ext cx="8389938" cy="5246687"/>
          </a:xfrm>
        </p:spPr>
        <p:txBody>
          <a:bodyPr/>
          <a:lstStyle/>
          <a:p>
            <a:pPr lvl="0"/>
            <a:r>
              <a:rPr lang="en-US" altLang="zh-CN" dirty="0"/>
              <a:t>/doc/</a:t>
            </a:r>
          </a:p>
          <a:p>
            <a:pPr lvl="1"/>
            <a:r>
              <a:rPr lang="zh-CN" altLang="en-US" dirty="0"/>
              <a:t>设计文档 </a:t>
            </a:r>
            <a:r>
              <a:rPr lang="en-US" altLang="zh-CN" dirty="0"/>
              <a:t>+ PPT + </a:t>
            </a:r>
            <a:r>
              <a:rPr lang="zh-CN" altLang="en-US" dirty="0"/>
              <a:t>游戏视频 </a:t>
            </a:r>
            <a:r>
              <a:rPr lang="en-US" altLang="zh-CN" dirty="0"/>
              <a:t>+ </a:t>
            </a:r>
            <a:r>
              <a:rPr lang="zh-CN" altLang="en-US" dirty="0"/>
              <a:t>大作业自评表</a:t>
            </a:r>
            <a:endParaRPr lang="zh-CN" altLang="zh-CN" dirty="0"/>
          </a:p>
          <a:p>
            <a:r>
              <a:rPr lang="en-US" altLang="zh-CN" dirty="0"/>
              <a:t>/</a:t>
            </a:r>
            <a:r>
              <a:rPr lang="en-US" altLang="zh-CN" dirty="0" err="1"/>
              <a:t>src</a:t>
            </a:r>
            <a:r>
              <a:rPr lang="en-US" altLang="zh-CN" dirty="0"/>
              <a:t>/</a:t>
            </a:r>
          </a:p>
          <a:p>
            <a:pPr lvl="1"/>
            <a:r>
              <a:rPr lang="zh-CN" altLang="en-US" dirty="0"/>
              <a:t>源文件，提交前</a:t>
            </a:r>
            <a:r>
              <a:rPr lang="zh-CN" altLang="en-US" dirty="0">
                <a:solidFill>
                  <a:srgbClr val="FF0000"/>
                </a:solidFill>
              </a:rPr>
              <a:t>清理解决方案</a:t>
            </a:r>
            <a:r>
              <a:rPr lang="zh-CN" altLang="en-US" dirty="0"/>
              <a:t>并</a:t>
            </a:r>
            <a:r>
              <a:rPr lang="zh-CN" altLang="en-US" dirty="0">
                <a:solidFill>
                  <a:srgbClr val="FF0000"/>
                </a:solidFill>
              </a:rPr>
              <a:t>删除所有</a:t>
            </a:r>
            <a:r>
              <a:rPr lang="en-US" altLang="zh-CN" dirty="0">
                <a:solidFill>
                  <a:srgbClr val="FF0000"/>
                </a:solidFill>
              </a:rPr>
              <a:t>x64</a:t>
            </a:r>
            <a:r>
              <a:rPr lang="zh-CN" altLang="en-US" dirty="0">
                <a:solidFill>
                  <a:srgbClr val="FF0000"/>
                </a:solidFill>
              </a:rPr>
              <a:t>、</a:t>
            </a:r>
            <a:r>
              <a:rPr lang="en-US" altLang="zh-CN" dirty="0">
                <a:solidFill>
                  <a:srgbClr val="FF0000"/>
                </a:solidFill>
              </a:rPr>
              <a:t>Debug</a:t>
            </a:r>
            <a:r>
              <a:rPr lang="zh-CN" altLang="en-US" dirty="0">
                <a:solidFill>
                  <a:srgbClr val="FF0000"/>
                </a:solidFill>
              </a:rPr>
              <a:t>、</a:t>
            </a:r>
            <a:r>
              <a:rPr lang="en-US" altLang="zh-CN" dirty="0">
                <a:solidFill>
                  <a:srgbClr val="FF0000"/>
                </a:solidFill>
              </a:rPr>
              <a:t>Release</a:t>
            </a:r>
            <a:r>
              <a:rPr lang="zh-CN" altLang="en-US" dirty="0">
                <a:solidFill>
                  <a:srgbClr val="FF0000"/>
                </a:solidFill>
              </a:rPr>
              <a:t>文件夹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en-US" altLang="zh-CN" dirty="0"/>
              <a:t>/bin/</a:t>
            </a:r>
          </a:p>
          <a:p>
            <a:pPr lvl="1"/>
            <a:r>
              <a:rPr lang="zh-CN" altLang="zh-CN" dirty="0"/>
              <a:t>可执行程序</a:t>
            </a:r>
            <a:r>
              <a:rPr lang="en-US" altLang="zh-CN" dirty="0"/>
              <a:t>(.exe)</a:t>
            </a:r>
          </a:p>
          <a:p>
            <a:pPr lvl="1"/>
            <a:r>
              <a:rPr lang="zh-CN" altLang="en-US" dirty="0"/>
              <a:t>以及所需的其它文件，保证程序</a:t>
            </a:r>
            <a:r>
              <a:rPr lang="zh-CN" altLang="en-US" dirty="0">
                <a:solidFill>
                  <a:srgbClr val="FF0000"/>
                </a:solidFill>
              </a:rPr>
              <a:t>能运行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04773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提交规范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9075" y="1141413"/>
            <a:ext cx="9001125" cy="5078412"/>
          </a:xfrm>
        </p:spPr>
        <p:txBody>
          <a:bodyPr/>
          <a:lstStyle/>
          <a:p>
            <a:r>
              <a:rPr lang="zh-CN" altLang="en-US" dirty="0"/>
              <a:t>最终提交内容：</a:t>
            </a:r>
            <a:endParaRPr lang="en-US" altLang="zh-CN" dirty="0"/>
          </a:p>
          <a:p>
            <a:pPr lvl="1"/>
            <a:r>
              <a:rPr lang="zh-CN" altLang="en-US" dirty="0"/>
              <a:t>压缩成“</a:t>
            </a:r>
            <a:r>
              <a:rPr lang="zh-CN" altLang="en-US" dirty="0">
                <a:solidFill>
                  <a:srgbClr val="FF0000"/>
                </a:solidFill>
              </a:rPr>
              <a:t>学号</a:t>
            </a:r>
            <a:r>
              <a:rPr lang="en-US" altLang="zh-CN" dirty="0">
                <a:solidFill>
                  <a:srgbClr val="FF0000"/>
                </a:solidFill>
              </a:rPr>
              <a:t>_</a:t>
            </a:r>
            <a:r>
              <a:rPr lang="zh-CN" altLang="en-US" dirty="0">
                <a:solidFill>
                  <a:srgbClr val="FF0000"/>
                </a:solidFill>
              </a:rPr>
              <a:t>姓名</a:t>
            </a:r>
            <a:r>
              <a:rPr lang="en-US" altLang="zh-CN" dirty="0">
                <a:solidFill>
                  <a:srgbClr val="FF0000"/>
                </a:solidFill>
              </a:rPr>
              <a:t>.</a:t>
            </a:r>
            <a:r>
              <a:rPr lang="en-US" altLang="zh-CN" dirty="0" err="1">
                <a:solidFill>
                  <a:srgbClr val="FF0000"/>
                </a:solidFill>
              </a:rPr>
              <a:t>rar</a:t>
            </a:r>
            <a:r>
              <a:rPr lang="en-US" altLang="zh-CN" dirty="0"/>
              <a:t>”</a:t>
            </a:r>
            <a:r>
              <a:rPr lang="zh-CN" altLang="en-US" dirty="0"/>
              <a:t>或“</a:t>
            </a:r>
            <a:r>
              <a:rPr lang="zh-CN" altLang="en-US" dirty="0">
                <a:solidFill>
                  <a:srgbClr val="FF0000"/>
                </a:solidFill>
              </a:rPr>
              <a:t>学号</a:t>
            </a:r>
            <a:r>
              <a:rPr lang="en-US" altLang="zh-CN" dirty="0">
                <a:solidFill>
                  <a:srgbClr val="FF0000"/>
                </a:solidFill>
              </a:rPr>
              <a:t>_</a:t>
            </a:r>
            <a:r>
              <a:rPr lang="zh-CN" altLang="en-US" dirty="0">
                <a:solidFill>
                  <a:srgbClr val="FF0000"/>
                </a:solidFill>
              </a:rPr>
              <a:t>姓名</a:t>
            </a:r>
            <a:r>
              <a:rPr lang="en-US" altLang="zh-CN" dirty="0">
                <a:solidFill>
                  <a:srgbClr val="FF0000"/>
                </a:solidFill>
              </a:rPr>
              <a:t>.zip</a:t>
            </a:r>
            <a:r>
              <a:rPr lang="en-US" altLang="zh-CN" dirty="0"/>
              <a:t>”</a:t>
            </a:r>
            <a:r>
              <a:rPr lang="zh-CN" altLang="en-US" dirty="0"/>
              <a:t>提交即可</a:t>
            </a:r>
            <a:endParaRPr lang="en-US" altLang="zh-CN" dirty="0"/>
          </a:p>
          <a:p>
            <a:pPr lvl="1"/>
            <a:r>
              <a:rPr lang="zh-CN" altLang="en-US" dirty="0"/>
              <a:t>含有上述三个文件夹的内容</a:t>
            </a:r>
            <a:endParaRPr lang="en-US" altLang="zh-CN" dirty="0"/>
          </a:p>
          <a:p>
            <a:pPr lvl="1"/>
            <a:r>
              <a:rPr lang="zh-CN" altLang="en-US" dirty="0"/>
              <a:t>如果使用了另外的框架，请附上框架源码或</a:t>
            </a:r>
            <a:r>
              <a:rPr lang="en-US" altLang="zh-CN" dirty="0" err="1"/>
              <a:t>url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433" y="3881537"/>
            <a:ext cx="6548808" cy="197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089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大作业教程讲座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框架 </a:t>
            </a:r>
            <a:r>
              <a:rPr lang="en-US" altLang="zh-CN" dirty="0"/>
              <a:t>+ Win32</a:t>
            </a:r>
            <a:r>
              <a:rPr lang="zh-CN" altLang="en-US" dirty="0"/>
              <a:t>基础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状态 </a:t>
            </a:r>
            <a:r>
              <a:rPr lang="en-US" altLang="zh-CN" dirty="0"/>
              <a:t>+ </a:t>
            </a:r>
            <a:r>
              <a:rPr lang="zh-CN" altLang="en-US" dirty="0"/>
              <a:t>游戏数据设计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事件 </a:t>
            </a:r>
            <a:r>
              <a:rPr lang="en-US" altLang="zh-CN" dirty="0"/>
              <a:t>+ </a:t>
            </a:r>
            <a:r>
              <a:rPr lang="zh-CN" altLang="en-US" dirty="0"/>
              <a:t>游戏流程设计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绘制 </a:t>
            </a:r>
            <a:r>
              <a:rPr lang="en-US" altLang="zh-CN" dirty="0"/>
              <a:t>+ </a:t>
            </a:r>
            <a:r>
              <a:rPr lang="zh-CN" altLang="en-US" dirty="0"/>
              <a:t>游戏资源处理</a:t>
            </a:r>
          </a:p>
        </p:txBody>
      </p:sp>
    </p:spTree>
    <p:extLst>
      <p:ext uri="{BB962C8B-B14F-4D97-AF65-F5344CB8AC3E}">
        <p14:creationId xmlns:p14="http://schemas.microsoft.com/office/powerpoint/2010/main" val="2987244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16" name="Picture 12" descr="方向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1412875"/>
            <a:ext cx="2447925" cy="370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7" name="Picture 13" descr="条纹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05263"/>
            <a:ext cx="9163050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9" name="Picture 15" descr="方向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1263" y="692150"/>
            <a:ext cx="3098800" cy="464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31" name="Picture 27" descr="010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60800"/>
            <a:ext cx="9144000" cy="147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72" name="Rectangle 68"/>
          <p:cNvSpPr>
            <a:spLocks noChangeArrowheads="1"/>
          </p:cNvSpPr>
          <p:nvPr/>
        </p:nvSpPr>
        <p:spPr bwMode="auto">
          <a:xfrm>
            <a:off x="647700" y="2806700"/>
            <a:ext cx="7820025" cy="85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eaLnBrk="1" hangingPunct="1">
              <a:defRPr/>
            </a:pPr>
            <a:r>
              <a:rPr lang="en-US" altLang="zh-CN" sz="6000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ea typeface="HY헤드라인M" pitchFamily="2" charset="-127"/>
                <a:cs typeface="Arial" pitchFamily="34" charset="0"/>
              </a:rPr>
              <a:t>Thanks</a:t>
            </a:r>
            <a:endParaRPr lang="zh-CN" altLang="en-US" sz="6000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ea typeface="HY헤드라인M" pitchFamily="2" charset="-127"/>
              <a:cs typeface="Arial" pitchFamily="34" charset="0"/>
            </a:endParaRPr>
          </a:p>
        </p:txBody>
      </p:sp>
      <p:sp>
        <p:nvSpPr>
          <p:cNvPr id="21573" name="Rectangle 69"/>
          <p:cNvSpPr>
            <a:spLocks noChangeArrowheads="1"/>
          </p:cNvSpPr>
          <p:nvPr/>
        </p:nvSpPr>
        <p:spPr bwMode="auto">
          <a:xfrm>
            <a:off x="611188" y="2781300"/>
            <a:ext cx="7820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0000CC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rgbClr val="006600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4800" b="1">
              <a:solidFill>
                <a:srgbClr val="CC3300"/>
              </a:solidFill>
              <a:latin typeface="Arial Black" panose="020B0A04020102020204" pitchFamily="34" charset="0"/>
              <a:ea typeface="HY헤드라인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697470"/>
      </p:ext>
    </p:extLst>
  </p:cSld>
  <p:clrMapOvr>
    <a:masterClrMapping/>
  </p:clrMapOvr>
  <p:transition advTm="51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大作业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zh-CN" dirty="0" err="1"/>
              <a:t>BubbleGame</a:t>
            </a:r>
            <a:endParaRPr lang="en-US" altLang="zh-CN" dirty="0"/>
          </a:p>
          <a:p>
            <a:pPr lvl="1" algn="just"/>
            <a:r>
              <a:rPr lang="zh-CN" altLang="en-US" dirty="0"/>
              <a:t>休闲游戏</a:t>
            </a:r>
            <a:r>
              <a:rPr lang="en-US" altLang="zh-CN" dirty="0"/>
              <a:t>/</a:t>
            </a:r>
            <a:r>
              <a:rPr lang="zh-CN" altLang="en-US" dirty="0"/>
              <a:t>竞技游戏</a:t>
            </a:r>
            <a:endParaRPr lang="en-US" altLang="zh-CN" dirty="0"/>
          </a:p>
          <a:p>
            <a:pPr lvl="1" algn="just"/>
            <a:r>
              <a:rPr lang="zh-CN" altLang="en-US" dirty="0"/>
              <a:t>参考游戏：炸弹人</a:t>
            </a:r>
            <a:r>
              <a:rPr lang="en-US" altLang="zh-CN" dirty="0"/>
              <a:t>/</a:t>
            </a:r>
            <a:r>
              <a:rPr lang="zh-CN" altLang="en-US" dirty="0"/>
              <a:t>泡泡堂</a:t>
            </a:r>
            <a:r>
              <a:rPr lang="en-US" altLang="zh-CN" dirty="0"/>
              <a:t>/QQ</a:t>
            </a:r>
            <a:r>
              <a:rPr lang="zh-CN" altLang="en-US" dirty="0"/>
              <a:t>堂</a:t>
            </a:r>
            <a:endParaRPr lang="en-US" altLang="zh-CN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70F1F72-0F08-6F70-38DF-C983D46E5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79" y="3017246"/>
            <a:ext cx="3512601" cy="329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0205B57-FE0C-E262-E790-4BDD1EAD3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5921" y="3048788"/>
            <a:ext cx="4282800" cy="322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353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游戏相关链接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3200" y="1141412"/>
            <a:ext cx="8674100" cy="5392391"/>
          </a:xfrm>
        </p:spPr>
        <p:txBody>
          <a:bodyPr/>
          <a:lstStyle/>
          <a:p>
            <a:r>
              <a:rPr lang="zh-CN" altLang="en-US" b="0" dirty="0"/>
              <a:t>炸弹人</a:t>
            </a:r>
            <a:endParaRPr lang="en-US" altLang="zh-CN" b="0" dirty="0"/>
          </a:p>
          <a:p>
            <a:pPr lvl="1"/>
            <a:r>
              <a:rPr lang="en-US" altLang="zh-CN" b="0" dirty="0">
                <a:solidFill>
                  <a:srgbClr val="000099"/>
                </a:solidFill>
              </a:rPr>
              <a:t>https://www.bilibili.com/video/BV1jW41127Hw/</a:t>
            </a:r>
          </a:p>
          <a:p>
            <a:pPr lvl="1"/>
            <a:r>
              <a:rPr lang="en-US" altLang="zh-CN" b="0" dirty="0">
                <a:solidFill>
                  <a:srgbClr val="000099"/>
                </a:solidFill>
              </a:rPr>
              <a:t>https://www.yikm.net/play?id=25365</a:t>
            </a:r>
          </a:p>
          <a:p>
            <a:endParaRPr lang="en-US" altLang="zh-CN" b="0" dirty="0"/>
          </a:p>
          <a:p>
            <a:r>
              <a:rPr lang="zh-CN" altLang="en-US" b="0" dirty="0"/>
              <a:t>泡泡堂</a:t>
            </a:r>
            <a:endParaRPr lang="en-US" altLang="zh-CN" b="0" dirty="0"/>
          </a:p>
          <a:p>
            <a:pPr lvl="1"/>
            <a:r>
              <a:rPr lang="en-US" altLang="zh-CN" b="0" dirty="0">
                <a:solidFill>
                  <a:srgbClr val="000099"/>
                </a:solidFill>
              </a:rPr>
              <a:t>https://www.bilibili.com/video/BV1kp4y1w7WG</a:t>
            </a:r>
          </a:p>
          <a:p>
            <a:endParaRPr lang="en-US" altLang="zh-CN" b="0" dirty="0"/>
          </a:p>
          <a:p>
            <a:r>
              <a:rPr lang="en-US" altLang="zh-CN" b="0" dirty="0"/>
              <a:t>QQ</a:t>
            </a:r>
            <a:r>
              <a:rPr lang="zh-CN" altLang="en-US" b="0" dirty="0"/>
              <a:t>堂</a:t>
            </a:r>
            <a:endParaRPr lang="en-US" altLang="zh-CN" b="0" dirty="0"/>
          </a:p>
          <a:p>
            <a:pPr lvl="1"/>
            <a:r>
              <a:rPr lang="en-US" altLang="zh-CN" b="0" dirty="0"/>
              <a:t>https://www.bilibili.com/video/BV1pa411v7pT</a:t>
            </a:r>
          </a:p>
          <a:p>
            <a:pPr lvl="1"/>
            <a:endParaRPr lang="en-US" altLang="zh-CN" b="0" dirty="0"/>
          </a:p>
          <a:p>
            <a:pPr lvl="1"/>
            <a:endParaRPr lang="en-US" altLang="zh-CN" b="0" dirty="0"/>
          </a:p>
        </p:txBody>
      </p:sp>
    </p:spTree>
    <p:extLst>
      <p:ext uri="{BB962C8B-B14F-4D97-AF65-F5344CB8AC3E}">
        <p14:creationId xmlns:p14="http://schemas.microsoft.com/office/powerpoint/2010/main" val="117103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2625" y="76200"/>
            <a:ext cx="7772400" cy="790575"/>
          </a:xfrm>
        </p:spPr>
        <p:txBody>
          <a:bodyPr/>
          <a:lstStyle/>
          <a:p>
            <a:r>
              <a:rPr lang="zh-CN" altLang="en-US" dirty="0"/>
              <a:t>可试玩的游戏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0" dirty="0"/>
              <a:t>QQ</a:t>
            </a:r>
            <a:r>
              <a:rPr lang="zh-CN" altLang="en-US" b="0" dirty="0"/>
              <a:t>游戏大厅</a:t>
            </a:r>
            <a:r>
              <a:rPr lang="en-US" altLang="zh-CN" b="0" dirty="0"/>
              <a:t>--</a:t>
            </a:r>
            <a:r>
              <a:rPr lang="zh-CN" altLang="en-US" b="0" dirty="0"/>
              <a:t>火拼</a:t>
            </a:r>
            <a:r>
              <a:rPr lang="en-US" altLang="zh-CN" b="0" dirty="0"/>
              <a:t>QQ</a:t>
            </a:r>
            <a:r>
              <a:rPr lang="zh-CN" altLang="en-US" b="0" dirty="0"/>
              <a:t>堂</a:t>
            </a:r>
            <a:endParaRPr lang="en-US" altLang="zh-CN" b="0" dirty="0"/>
          </a:p>
          <a:p>
            <a:endParaRPr lang="en-US" altLang="zh-CN" b="0" dirty="0"/>
          </a:p>
          <a:p>
            <a:r>
              <a:rPr lang="en-US" altLang="zh-CN" b="0" dirty="0"/>
              <a:t>4399</a:t>
            </a:r>
            <a:r>
              <a:rPr lang="zh-CN" altLang="en-US" b="0" dirty="0"/>
              <a:t>游戏</a:t>
            </a:r>
            <a:r>
              <a:rPr lang="en-US" altLang="zh-CN" b="0" dirty="0"/>
              <a:t>--</a:t>
            </a:r>
            <a:r>
              <a:rPr lang="zh-CN" altLang="en-US" b="0" dirty="0"/>
              <a:t>泡泡堂</a:t>
            </a:r>
            <a:endParaRPr lang="en-US" altLang="zh-CN" b="0" dirty="0"/>
          </a:p>
          <a:p>
            <a:endParaRPr lang="en-US" altLang="zh-CN" b="0" dirty="0"/>
          </a:p>
          <a:p>
            <a:r>
              <a:rPr lang="zh-CN" altLang="en-US" b="0" dirty="0"/>
              <a:t>在线小霸王模拟器</a:t>
            </a:r>
            <a:r>
              <a:rPr lang="en-US" altLang="zh-CN" b="0" dirty="0"/>
              <a:t>--</a:t>
            </a:r>
            <a:r>
              <a:rPr lang="zh-CN" altLang="en-US" b="0" dirty="0"/>
              <a:t>炸弹人</a:t>
            </a:r>
            <a:r>
              <a:rPr lang="en-US" altLang="zh-CN" b="0" dirty="0"/>
              <a:t>https://www.yikm.net/play?id=25365</a:t>
            </a:r>
          </a:p>
        </p:txBody>
      </p:sp>
    </p:spTree>
    <p:extLst>
      <p:ext uri="{BB962C8B-B14F-4D97-AF65-F5344CB8AC3E}">
        <p14:creationId xmlns:p14="http://schemas.microsoft.com/office/powerpoint/2010/main" val="718687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参考视频</a:t>
            </a:r>
          </a:p>
        </p:txBody>
      </p:sp>
      <p:pic>
        <p:nvPicPr>
          <p:cNvPr id="8" name="57953941_nb2-1-16">
            <a:hlinkClick r:id="" action="ppaction://media"/>
            <a:extLst>
              <a:ext uri="{FF2B5EF4-FFF2-40B4-BE49-F238E27FC236}">
                <a16:creationId xmlns:a16="http://schemas.microsoft.com/office/drawing/2014/main" id="{FE0653AA-41FA-4EA0-A932-98C64CA69B2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248" end="172436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1971" y="1239639"/>
            <a:ext cx="6800057" cy="510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213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5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参考视频</a:t>
            </a:r>
          </a:p>
        </p:txBody>
      </p:sp>
      <p:pic>
        <p:nvPicPr>
          <p:cNvPr id="3" name="302763060_nb2-1-16">
            <a:hlinkClick r:id="" action="ppaction://media"/>
            <a:extLst>
              <a:ext uri="{FF2B5EF4-FFF2-40B4-BE49-F238E27FC236}">
                <a16:creationId xmlns:a16="http://schemas.microsoft.com/office/drawing/2014/main" id="{B9EAF916-61A0-4B51-8C5B-BE0D819B45B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574" end="17640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2978" y="1543050"/>
            <a:ext cx="7778044" cy="437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530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大作业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41413"/>
            <a:ext cx="8237913" cy="5078412"/>
          </a:xfrm>
        </p:spPr>
        <p:txBody>
          <a:bodyPr/>
          <a:lstStyle/>
          <a:p>
            <a:pPr algn="just"/>
            <a:r>
              <a:rPr lang="zh-CN" altLang="en-US" dirty="0"/>
              <a:t>评分细则参考</a:t>
            </a:r>
            <a:r>
              <a:rPr lang="en-US" altLang="zh-CN" dirty="0"/>
              <a:t>《</a:t>
            </a:r>
            <a:r>
              <a:rPr lang="zh-CN" altLang="en-US" dirty="0"/>
              <a:t>大作业自评表</a:t>
            </a:r>
            <a:r>
              <a:rPr lang="en-US" altLang="zh-CN" dirty="0"/>
              <a:t>》</a:t>
            </a:r>
          </a:p>
          <a:p>
            <a:r>
              <a:rPr lang="zh-CN" altLang="en-US" dirty="0"/>
              <a:t>大作业截止时间：</a:t>
            </a:r>
            <a:endParaRPr lang="en-US" altLang="zh-CN" dirty="0"/>
          </a:p>
          <a:p>
            <a:pPr lvl="1"/>
            <a:r>
              <a:rPr lang="en-US" altLang="zh-CN" dirty="0"/>
              <a:t>2023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</a:t>
            </a:r>
            <a:r>
              <a:rPr lang="en-US" altLang="zh-CN" dirty="0"/>
              <a:t>14</a:t>
            </a:r>
            <a:r>
              <a:rPr lang="zh-CN" altLang="en-US" dirty="0"/>
              <a:t>日（第</a:t>
            </a:r>
            <a:r>
              <a:rPr lang="en-US" altLang="zh-CN" dirty="0"/>
              <a:t>13</a:t>
            </a:r>
            <a:r>
              <a:rPr lang="zh-CN" altLang="en-US" dirty="0"/>
              <a:t>周周四）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4" name="游戏视频">
            <a:hlinkClick r:id="" action="ppaction://media"/>
            <a:extLst>
              <a:ext uri="{FF2B5EF4-FFF2-40B4-BE49-F238E27FC236}">
                <a16:creationId xmlns:a16="http://schemas.microsoft.com/office/drawing/2014/main" id="{84B0F1E6-1B62-5D4B-6689-B88AA6300E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8759" y="2932012"/>
            <a:ext cx="6440131" cy="362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11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评分规则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“</a:t>
            </a:r>
            <a:r>
              <a:rPr lang="zh-CN" altLang="zh-CN" sz="2800" dirty="0"/>
              <a:t>必</a:t>
            </a:r>
            <a:r>
              <a:rPr lang="zh-CN" altLang="en-US" sz="2800" dirty="0"/>
              <a:t>做</a:t>
            </a:r>
            <a:r>
              <a:rPr lang="en-US" altLang="zh-CN" sz="2800" dirty="0"/>
              <a:t>”</a:t>
            </a:r>
            <a:r>
              <a:rPr lang="zh-CN" altLang="en-US" sz="2800" dirty="0"/>
              <a:t>得分</a:t>
            </a:r>
            <a:r>
              <a:rPr lang="zh-CN" altLang="zh-CN" sz="2800" dirty="0"/>
              <a:t>点共</a:t>
            </a:r>
            <a:r>
              <a:rPr lang="en-US" altLang="zh-CN" sz="2800" dirty="0"/>
              <a:t>18</a:t>
            </a:r>
            <a:r>
              <a:rPr lang="zh-CN" altLang="zh-CN" sz="2800" dirty="0"/>
              <a:t>项</a:t>
            </a:r>
            <a:r>
              <a:rPr lang="zh-CN" altLang="en-US" sz="2800" dirty="0"/>
              <a:t>，满分</a:t>
            </a:r>
            <a:r>
              <a:rPr lang="en-US" altLang="zh-CN" sz="2800" dirty="0">
                <a:solidFill>
                  <a:srgbClr val="FF0000"/>
                </a:solidFill>
              </a:rPr>
              <a:t>60</a:t>
            </a:r>
            <a:r>
              <a:rPr lang="zh-CN" altLang="zh-CN" sz="2800" dirty="0"/>
              <a:t>分</a:t>
            </a:r>
            <a:endParaRPr lang="en-US" altLang="zh-CN" sz="2800" dirty="0"/>
          </a:p>
          <a:p>
            <a:pPr lvl="1"/>
            <a:r>
              <a:rPr lang="en-US" altLang="zh-CN" sz="2400" dirty="0"/>
              <a:t>15</a:t>
            </a:r>
            <a:r>
              <a:rPr lang="zh-CN" altLang="en-US" sz="2400" dirty="0"/>
              <a:t>项基本功能点，共</a:t>
            </a:r>
            <a:r>
              <a:rPr lang="en-US" altLang="zh-CN" sz="2400" dirty="0"/>
              <a:t>44</a:t>
            </a:r>
            <a:r>
              <a:rPr lang="zh-CN" altLang="en-US" sz="2400" dirty="0"/>
              <a:t>分</a:t>
            </a:r>
            <a:endParaRPr lang="en-US" altLang="zh-CN" sz="2400" dirty="0"/>
          </a:p>
          <a:p>
            <a:pPr lvl="1"/>
            <a:r>
              <a:rPr lang="en-US" altLang="zh-CN" sz="2400" dirty="0"/>
              <a:t>3</a:t>
            </a:r>
            <a:r>
              <a:rPr lang="zh-CN" altLang="en-US" sz="2400" dirty="0"/>
              <a:t>项综合体验得分，共</a:t>
            </a:r>
            <a:r>
              <a:rPr lang="en-US" altLang="zh-CN" sz="2400" dirty="0"/>
              <a:t>16</a:t>
            </a:r>
            <a:r>
              <a:rPr lang="zh-CN" altLang="en-US" sz="2400" dirty="0"/>
              <a:t>分，按照</a:t>
            </a:r>
            <a:r>
              <a:rPr lang="zh-CN" altLang="en-US" sz="2400" dirty="0">
                <a:solidFill>
                  <a:srgbClr val="00B0F0"/>
                </a:solidFill>
              </a:rPr>
              <a:t>完成质量</a:t>
            </a:r>
            <a:r>
              <a:rPr lang="zh-CN" altLang="en-US" sz="2400" dirty="0"/>
              <a:t>给分：</a:t>
            </a:r>
            <a:endParaRPr lang="en-US" altLang="zh-CN" sz="2400" dirty="0"/>
          </a:p>
          <a:p>
            <a:pPr marL="457200" lvl="1" indent="0">
              <a:buNone/>
            </a:pPr>
            <a:r>
              <a:rPr lang="en-US" altLang="zh-CN" sz="2400" dirty="0"/>
              <a:t>	</a:t>
            </a:r>
            <a:r>
              <a:rPr lang="zh-CN" altLang="en-US" sz="2400" dirty="0"/>
              <a:t>美观度、流畅度、 平衡性</a:t>
            </a:r>
            <a:endParaRPr lang="en-US" altLang="zh-CN" sz="2400" dirty="0"/>
          </a:p>
          <a:p>
            <a:pPr lvl="1"/>
            <a:r>
              <a:rPr lang="zh-CN" altLang="en-US" sz="2400" dirty="0"/>
              <a:t>在自评表中</a:t>
            </a:r>
            <a:r>
              <a:rPr lang="zh-CN" altLang="en-US" sz="2400" dirty="0">
                <a:solidFill>
                  <a:srgbClr val="FF0000"/>
                </a:solidFill>
              </a:rPr>
              <a:t>写上自评分</a:t>
            </a:r>
            <a:endParaRPr lang="en-US" altLang="zh-CN" sz="2400" dirty="0">
              <a:solidFill>
                <a:srgbClr val="FF0000"/>
              </a:solidFill>
            </a:endParaRPr>
          </a:p>
          <a:p>
            <a:pPr lvl="0"/>
            <a:r>
              <a:rPr lang="en-US" altLang="zh-CN" sz="2800" dirty="0"/>
              <a:t>“</a:t>
            </a:r>
            <a:r>
              <a:rPr lang="zh-CN" altLang="zh-CN" sz="2800" dirty="0"/>
              <a:t>可选</a:t>
            </a:r>
            <a:r>
              <a:rPr lang="en-US" altLang="zh-CN" sz="2800" dirty="0"/>
              <a:t>”</a:t>
            </a:r>
            <a:r>
              <a:rPr lang="zh-CN" altLang="zh-CN" sz="2800" dirty="0"/>
              <a:t>功能点</a:t>
            </a:r>
            <a:r>
              <a:rPr lang="zh-CN" altLang="en-US" sz="2800" dirty="0"/>
              <a:t>，总分</a:t>
            </a:r>
            <a:r>
              <a:rPr lang="en-US" altLang="zh-CN" sz="2800" dirty="0">
                <a:solidFill>
                  <a:srgbClr val="FF0000"/>
                </a:solidFill>
              </a:rPr>
              <a:t>25</a:t>
            </a:r>
            <a:r>
              <a:rPr lang="zh-CN" altLang="en-US" sz="2800" dirty="0"/>
              <a:t>分</a:t>
            </a:r>
            <a:endParaRPr lang="en-US" altLang="zh-CN" sz="2800" dirty="0"/>
          </a:p>
          <a:p>
            <a:pPr lvl="1"/>
            <a:r>
              <a:rPr lang="zh-CN" altLang="en-US" sz="2400" dirty="0"/>
              <a:t>可任选多项实现，但至多选择</a:t>
            </a:r>
            <a:r>
              <a:rPr lang="en-US" altLang="zh-CN" sz="2400" dirty="0">
                <a:solidFill>
                  <a:srgbClr val="FF0000"/>
                </a:solidFill>
              </a:rPr>
              <a:t>5</a:t>
            </a:r>
            <a:r>
              <a:rPr lang="zh-CN" altLang="en-US" sz="2400" dirty="0"/>
              <a:t>项申请得分</a:t>
            </a:r>
            <a:endParaRPr lang="en-US" altLang="zh-CN" sz="2400" dirty="0"/>
          </a:p>
          <a:p>
            <a:pPr lvl="1"/>
            <a:r>
              <a:rPr lang="zh-CN" altLang="en-US" sz="2400" dirty="0"/>
              <a:t>所有选择实现的项目需要在自评表中</a:t>
            </a:r>
            <a:r>
              <a:rPr lang="zh-CN" altLang="en-US" sz="2400" dirty="0">
                <a:solidFill>
                  <a:srgbClr val="FF0000"/>
                </a:solidFill>
              </a:rPr>
              <a:t>填写功能说明</a:t>
            </a:r>
            <a:endParaRPr lang="en-US" altLang="zh-CN" sz="2400" dirty="0">
              <a:solidFill>
                <a:srgbClr val="FF0000"/>
              </a:solidFill>
            </a:endParaRPr>
          </a:p>
          <a:p>
            <a:pPr lvl="1"/>
            <a:r>
              <a:rPr lang="zh-CN" altLang="en-US" sz="2400" dirty="0"/>
              <a:t>申请得分的项目需要在自评表中</a:t>
            </a:r>
            <a:r>
              <a:rPr lang="zh-CN" altLang="en-US" sz="2400" dirty="0">
                <a:solidFill>
                  <a:srgbClr val="FF0000"/>
                </a:solidFill>
              </a:rPr>
              <a:t>写上自评分</a:t>
            </a:r>
            <a:endParaRPr lang="en-US" altLang="zh-CN" sz="2400" dirty="0">
              <a:solidFill>
                <a:srgbClr val="FF0000"/>
              </a:solidFill>
            </a:endParaRPr>
          </a:p>
          <a:p>
            <a:pPr lvl="1"/>
            <a:r>
              <a:rPr lang="zh-CN" altLang="zh-CN" sz="2400" dirty="0"/>
              <a:t>每项</a:t>
            </a:r>
            <a:r>
              <a:rPr lang="zh-CN" altLang="en-US" sz="2400" dirty="0"/>
              <a:t>加分上限为</a:t>
            </a:r>
            <a:r>
              <a:rPr lang="en-US" altLang="zh-CN" sz="2400" dirty="0">
                <a:solidFill>
                  <a:srgbClr val="FF0000"/>
                </a:solidFill>
              </a:rPr>
              <a:t>5</a:t>
            </a:r>
            <a:r>
              <a:rPr lang="zh-CN" altLang="en-US" sz="2400" dirty="0"/>
              <a:t>分，按照</a:t>
            </a:r>
            <a:r>
              <a:rPr lang="zh-CN" altLang="en-US" sz="2400" dirty="0">
                <a:solidFill>
                  <a:srgbClr val="00B0F0"/>
                </a:solidFill>
              </a:rPr>
              <a:t>难度与完成质量</a:t>
            </a:r>
            <a:r>
              <a:rPr lang="zh-CN" altLang="en-US" sz="2400" dirty="0"/>
              <a:t>给分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783514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评分规则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4650" y="1141412"/>
            <a:ext cx="8389938" cy="5354637"/>
          </a:xfrm>
        </p:spPr>
        <p:txBody>
          <a:bodyPr/>
          <a:lstStyle/>
          <a:p>
            <a:pPr lvl="0"/>
            <a:r>
              <a:rPr lang="zh-CN" altLang="en-US" sz="2800" dirty="0"/>
              <a:t>设计文档</a:t>
            </a:r>
            <a:r>
              <a:rPr lang="en-US" altLang="zh-CN" sz="2800" dirty="0"/>
              <a:t>+PPT+</a:t>
            </a:r>
            <a:r>
              <a:rPr lang="zh-CN" altLang="en-US" sz="2800" dirty="0"/>
              <a:t>游戏视频：</a:t>
            </a:r>
            <a:r>
              <a:rPr lang="en-US" altLang="zh-CN" sz="2800" dirty="0">
                <a:solidFill>
                  <a:srgbClr val="FF0000"/>
                </a:solidFill>
              </a:rPr>
              <a:t>15</a:t>
            </a:r>
            <a:r>
              <a:rPr lang="zh-CN" altLang="zh-CN" sz="2800" dirty="0"/>
              <a:t>分</a:t>
            </a:r>
            <a:endParaRPr lang="en-US" altLang="zh-CN" sz="2800" dirty="0"/>
          </a:p>
          <a:p>
            <a:pPr lvl="0"/>
            <a:r>
              <a:rPr lang="zh-CN" altLang="en-US" sz="2800" dirty="0"/>
              <a:t>设计</a:t>
            </a:r>
            <a:r>
              <a:rPr lang="zh-CN" altLang="zh-CN" sz="2800" dirty="0"/>
              <a:t>文档</a:t>
            </a:r>
            <a:r>
              <a:rPr lang="zh-CN" altLang="en-US" sz="2800" dirty="0"/>
              <a:t>：</a:t>
            </a:r>
            <a:endParaRPr lang="en-US" altLang="zh-CN" sz="2800" dirty="0"/>
          </a:p>
          <a:p>
            <a:pPr lvl="1"/>
            <a:r>
              <a:rPr lang="zh-CN" altLang="en-US" sz="2400" dirty="0"/>
              <a:t>游戏介绍、游戏设计、游戏实现、总结与感悟</a:t>
            </a:r>
            <a:endParaRPr lang="en-US" altLang="zh-CN" sz="2400" dirty="0"/>
          </a:p>
          <a:p>
            <a:pPr lvl="1"/>
            <a:r>
              <a:rPr lang="zh-CN" altLang="en-US" sz="2400" dirty="0"/>
              <a:t>参考</a:t>
            </a:r>
            <a:r>
              <a:rPr lang="en-US" altLang="zh-CN" sz="2400" dirty="0"/>
              <a:t>doc</a:t>
            </a:r>
            <a:r>
              <a:rPr lang="zh-CN" altLang="en-US" sz="2400" dirty="0"/>
              <a:t>目录下的文档模板，</a:t>
            </a:r>
            <a:r>
              <a:rPr lang="zh-CN" altLang="zh-CN" sz="2400" dirty="0"/>
              <a:t>不超过</a:t>
            </a:r>
            <a:r>
              <a:rPr lang="en-US" altLang="zh-CN" sz="2400" dirty="0"/>
              <a:t>3</a:t>
            </a:r>
            <a:r>
              <a:rPr lang="zh-CN" altLang="zh-CN" sz="2400" dirty="0"/>
              <a:t>页</a:t>
            </a:r>
            <a:endParaRPr lang="en-US" altLang="zh-CN" sz="2400" dirty="0"/>
          </a:p>
          <a:p>
            <a:r>
              <a:rPr lang="en-US" altLang="zh-CN" sz="2800" dirty="0"/>
              <a:t>PPT</a:t>
            </a:r>
          </a:p>
          <a:p>
            <a:pPr lvl="1"/>
            <a:r>
              <a:rPr lang="zh-CN" altLang="en-US" sz="2400" dirty="0"/>
              <a:t>游戏特色介绍与玩法展示</a:t>
            </a:r>
            <a:endParaRPr lang="en-US" altLang="zh-CN" sz="2400" dirty="0"/>
          </a:p>
          <a:p>
            <a:pPr lvl="1"/>
            <a:r>
              <a:rPr lang="zh-CN" altLang="en-US" sz="2400" dirty="0"/>
              <a:t>遇到的问题和解决方案、心得体会</a:t>
            </a:r>
            <a:endParaRPr lang="en-US" altLang="zh-CN" sz="2400" dirty="0"/>
          </a:p>
          <a:p>
            <a:pPr lvl="1"/>
            <a:r>
              <a:rPr lang="zh-CN" altLang="en-US" sz="2400" dirty="0"/>
              <a:t>不超过</a:t>
            </a:r>
            <a:r>
              <a:rPr lang="en-US" altLang="zh-CN" sz="2400" dirty="0"/>
              <a:t>10</a:t>
            </a:r>
            <a:r>
              <a:rPr lang="zh-CN" altLang="en-US" sz="2400" dirty="0"/>
              <a:t>页</a:t>
            </a:r>
            <a:endParaRPr lang="en-US" altLang="zh-CN" sz="2400" dirty="0"/>
          </a:p>
          <a:p>
            <a:r>
              <a:rPr lang="zh-CN" altLang="en-US" sz="2800" dirty="0"/>
              <a:t>游戏视频</a:t>
            </a:r>
            <a:endParaRPr lang="en-US" altLang="zh-CN" sz="2800" dirty="0"/>
          </a:p>
          <a:p>
            <a:pPr lvl="1"/>
            <a:r>
              <a:rPr lang="zh-CN" altLang="en-US" sz="2400" dirty="0"/>
              <a:t>建议适当剪辑，不超过</a:t>
            </a:r>
            <a:r>
              <a:rPr lang="en-US" altLang="zh-CN" sz="2400" dirty="0"/>
              <a:t>3</a:t>
            </a:r>
            <a:r>
              <a:rPr lang="zh-CN" altLang="en-US" sz="2400" dirty="0"/>
              <a:t>分钟</a:t>
            </a:r>
            <a:endParaRPr lang="en-US" altLang="zh-CN" sz="2400" dirty="0"/>
          </a:p>
          <a:p>
            <a:r>
              <a:rPr lang="zh-CN" altLang="en-US" sz="2800" dirty="0"/>
              <a:t>大作业满分</a:t>
            </a:r>
            <a:r>
              <a:rPr lang="en-US" altLang="zh-CN" sz="2800" dirty="0">
                <a:solidFill>
                  <a:srgbClr val="FF0000"/>
                </a:solidFill>
              </a:rPr>
              <a:t>100</a:t>
            </a:r>
            <a:r>
              <a:rPr lang="zh-CN" altLang="en-US" sz="2800" dirty="0"/>
              <a:t>分</a:t>
            </a: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2654944359"/>
      </p:ext>
    </p:extLst>
  </p:cSld>
  <p:clrMapOvr>
    <a:masterClrMapping/>
  </p:clrMapOvr>
</p:sld>
</file>

<file path=ppt/theme/theme1.xml><?xml version="1.0" encoding="utf-8"?>
<a:theme xmlns:a="http://schemas.openxmlformats.org/drawingml/2006/main" name="ipc">
  <a:themeElements>
    <a:clrScheme name="ipc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ipc">
      <a:majorFont>
        <a:latin typeface="Comic Sans MS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rgbClr val="006600"/>
          </a:solidFill>
          <a:prstDash val="solid"/>
          <a:round/>
          <a:headEnd type="none" w="med" len="med"/>
          <a:tailEnd type="stealth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rgbClr val="006600"/>
          </a:solidFill>
          <a:prstDash val="solid"/>
          <a:round/>
          <a:headEnd type="none" w="med" len="med"/>
          <a:tailEnd type="stealth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i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pc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pc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pc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pc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pc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pc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7178</TotalTime>
  <Words>496</Words>
  <Application>Microsoft Office PowerPoint</Application>
  <PresentationFormat>全屏显示(4:3)</PresentationFormat>
  <Paragraphs>75</Paragraphs>
  <Slides>13</Slides>
  <Notes>2</Notes>
  <HiddenSlides>0</HiddenSlides>
  <MMClips>3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 Unicode MS</vt:lpstr>
      <vt:lpstr>HY헤드라인M</vt:lpstr>
      <vt:lpstr>华文行楷</vt:lpstr>
      <vt:lpstr>楷体_GB2312</vt:lpstr>
      <vt:lpstr>宋体</vt:lpstr>
      <vt:lpstr>微软雅黑</vt:lpstr>
      <vt:lpstr>Arial</vt:lpstr>
      <vt:lpstr>Arial Black</vt:lpstr>
      <vt:lpstr>Comic Sans MS</vt:lpstr>
      <vt:lpstr>Times New Roman</vt:lpstr>
      <vt:lpstr>ipc</vt:lpstr>
      <vt:lpstr>程序设计基础  大作业说明</vt:lpstr>
      <vt:lpstr>大作业</vt:lpstr>
      <vt:lpstr>游戏相关链接</vt:lpstr>
      <vt:lpstr>可试玩的游戏</vt:lpstr>
      <vt:lpstr>参考视频</vt:lpstr>
      <vt:lpstr>参考视频</vt:lpstr>
      <vt:lpstr>大作业</vt:lpstr>
      <vt:lpstr>评分规则</vt:lpstr>
      <vt:lpstr>评分规则</vt:lpstr>
      <vt:lpstr>提交内容</vt:lpstr>
      <vt:lpstr>提交规范</vt:lpstr>
      <vt:lpstr>大作业教程讲座</vt:lpstr>
      <vt:lpstr>PowerPoint 演示文稿</vt:lpstr>
    </vt:vector>
  </TitlesOfParts>
  <Company>Washington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the C Programming Language</dc:title>
  <dc:creator>Fred Kuhns</dc:creator>
  <dc:description>Intro to C</dc:description>
  <cp:lastModifiedBy>陈超</cp:lastModifiedBy>
  <cp:revision>1146</cp:revision>
  <dcterms:created xsi:type="dcterms:W3CDTF">2003-01-16T14:38:52Z</dcterms:created>
  <dcterms:modified xsi:type="dcterms:W3CDTF">2023-11-02T05:22:02Z</dcterms:modified>
</cp:coreProperties>
</file>

<file path=docProps/thumbnail.jpeg>
</file>